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6"/>
  </p:notesMasterIdLst>
  <p:sldIdLst>
    <p:sldId id="256" r:id="rId2"/>
    <p:sldId id="289" r:id="rId3"/>
    <p:sldId id="265" r:id="rId4"/>
    <p:sldId id="258" r:id="rId5"/>
    <p:sldId id="268" r:id="rId6"/>
    <p:sldId id="293" r:id="rId7"/>
    <p:sldId id="259" r:id="rId8"/>
    <p:sldId id="260" r:id="rId9"/>
    <p:sldId id="261" r:id="rId10"/>
    <p:sldId id="291" r:id="rId11"/>
    <p:sldId id="275" r:id="rId12"/>
    <p:sldId id="271" r:id="rId13"/>
    <p:sldId id="290" r:id="rId14"/>
    <p:sldId id="285" r:id="rId15"/>
    <p:sldId id="286" r:id="rId16"/>
    <p:sldId id="272" r:id="rId17"/>
    <p:sldId id="274" r:id="rId18"/>
    <p:sldId id="287" r:id="rId19"/>
    <p:sldId id="276" r:id="rId20"/>
    <p:sldId id="270" r:id="rId21"/>
    <p:sldId id="277" r:id="rId22"/>
    <p:sldId id="288" r:id="rId23"/>
    <p:sldId id="278" r:id="rId24"/>
    <p:sldId id="29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753D6-6971-44C7-86D8-ACACBD7404EB}" type="datetimeFigureOut">
              <a:rPr lang="en-GB" smtClean="0"/>
              <a:t>21/03/2016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2B555-4B52-4E8C-9764-EE92BF98F1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042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CC75-FA75-4338-8179-1BDAF4775173}" type="datetimeFigureOut">
              <a:rPr lang="en-GB" smtClean="0"/>
              <a:t>21/03/2016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9181-E669-48EA-80DA-1C6811483DA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CC75-FA75-4338-8179-1BDAF4775173}" type="datetimeFigureOut">
              <a:rPr lang="en-GB" smtClean="0"/>
              <a:t>21/03/2016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9181-E669-48EA-80DA-1C6811483DA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CC75-FA75-4338-8179-1BDAF4775173}" type="datetimeFigureOut">
              <a:rPr lang="en-GB" smtClean="0"/>
              <a:t>21/03/2016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9181-E669-48EA-80DA-1C6811483DA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CC75-FA75-4338-8179-1BDAF4775173}" type="datetimeFigureOut">
              <a:rPr lang="en-GB" smtClean="0"/>
              <a:t>21/03/2016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9181-E669-48EA-80DA-1C6811483DA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CC75-FA75-4338-8179-1BDAF4775173}" type="datetimeFigureOut">
              <a:rPr lang="en-GB" smtClean="0"/>
              <a:t>21/03/2016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9181-E669-48EA-80DA-1C6811483DA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CC75-FA75-4338-8179-1BDAF4775173}" type="datetimeFigureOut">
              <a:rPr lang="en-GB" smtClean="0"/>
              <a:t>21/03/2016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9181-E669-48EA-80DA-1C6811483DA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CC75-FA75-4338-8179-1BDAF4775173}" type="datetimeFigureOut">
              <a:rPr lang="en-GB" smtClean="0"/>
              <a:t>21/03/2016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9181-E669-48EA-80DA-1C6811483DA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CC75-FA75-4338-8179-1BDAF4775173}" type="datetimeFigureOut">
              <a:rPr lang="en-GB" smtClean="0"/>
              <a:t>21/03/2016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9181-E669-48EA-80DA-1C6811483DA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CC75-FA75-4338-8179-1BDAF4775173}" type="datetimeFigureOut">
              <a:rPr lang="en-GB" smtClean="0"/>
              <a:t>21/03/2016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9181-E669-48EA-80DA-1C6811483DA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CC75-FA75-4338-8179-1BDAF4775173}" type="datetimeFigureOut">
              <a:rPr lang="en-GB" smtClean="0"/>
              <a:t>21/03/2016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309181-E669-48EA-80DA-1C6811483DA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CC75-FA75-4338-8179-1BDAF4775173}" type="datetimeFigureOut">
              <a:rPr lang="en-GB" smtClean="0"/>
              <a:t>21/03/2016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9181-E669-48EA-80DA-1C6811483DA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05DCC75-FA75-4338-8179-1BDAF4775173}" type="datetimeFigureOut">
              <a:rPr lang="en-GB" smtClean="0"/>
              <a:t>21/03/2016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A309181-E669-48EA-80DA-1C6811483DA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8hFkMAjW-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xJnuJDFU8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5whQhFfie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findapprenticeship.service.gov.uk/apprenticeshipsearch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as.com/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://elthornesixthform.weebl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www.findapprenticeship.service.gov.uk/apprenticeshipsearch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lthornesixthform.weebly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CdiyGY8M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UCAS and apprenticeships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Elthorne park high school SIXTH FORM</a:t>
            </a:r>
            <a:endParaRPr lang="en-GB" dirty="0"/>
          </a:p>
        </p:txBody>
      </p:sp>
      <p:pic>
        <p:nvPicPr>
          <p:cNvPr id="1028" name="Picture 4" descr="http://www.reed.co.uk/resources/cms/images/logos/Banner_255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62"/>
            <a:ext cx="2286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ancunion.com/wp-content/uploads/2011/11/UCAS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07" y="1196752"/>
            <a:ext cx="1480986" cy="49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tem-edu.com/wp-content/uploads/2013/04/graduat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4" y="4032019"/>
            <a:ext cx="50768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20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GB" sz="2400" dirty="0" smtClean="0"/>
              <a:t>Plan of year between now and the end of term</a:t>
            </a:r>
          </a:p>
          <a:p>
            <a:pPr>
              <a:buFontTx/>
              <a:buChar char="-"/>
            </a:pPr>
            <a:r>
              <a:rPr lang="en-GB" sz="2400" dirty="0" smtClean="0"/>
              <a:t>AS results day</a:t>
            </a:r>
          </a:p>
          <a:p>
            <a:pPr>
              <a:buFontTx/>
              <a:buChar char="-"/>
            </a:pPr>
            <a:r>
              <a:rPr lang="en-GB" sz="2400" dirty="0" smtClean="0">
                <a:solidFill>
                  <a:srgbClr val="FF0000"/>
                </a:solidFill>
              </a:rPr>
              <a:t>Deadlines and  personal statements</a:t>
            </a:r>
          </a:p>
          <a:p>
            <a:pPr>
              <a:buFontTx/>
              <a:buChar char="-"/>
            </a:pPr>
            <a:r>
              <a:rPr lang="en-GB" sz="2400" dirty="0" smtClean="0"/>
              <a:t>“Apply” booklet</a:t>
            </a:r>
          </a:p>
          <a:p>
            <a:pPr>
              <a:buFontTx/>
              <a:buChar char="-"/>
            </a:pPr>
            <a:r>
              <a:rPr lang="en-GB" sz="2400" dirty="0" smtClean="0"/>
              <a:t>What to do during the summer holidays</a:t>
            </a:r>
          </a:p>
          <a:p>
            <a:pPr>
              <a:buFontTx/>
              <a:buChar char="-"/>
            </a:pPr>
            <a:r>
              <a:rPr lang="en-GB" sz="2400" dirty="0" smtClean="0"/>
              <a:t>How can parents/carers help?</a:t>
            </a:r>
          </a:p>
          <a:p>
            <a:pPr>
              <a:buFontTx/>
              <a:buChar char="-"/>
            </a:pPr>
            <a:r>
              <a:rPr lang="en-GB" sz="2400" dirty="0" smtClean="0"/>
              <a:t>Apprenticeships</a:t>
            </a:r>
          </a:p>
        </p:txBody>
      </p:sp>
      <p:pic>
        <p:nvPicPr>
          <p:cNvPr id="5" name="Picture 4" descr="http://www.reed.co.uk/resources/cms/images/logos/Banner_255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2265"/>
            <a:ext cx="2286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21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DEADLINES AND PERSONAL STATEMENTS - SEPTEMBER 2016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136904" cy="388843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2000" dirty="0" smtClean="0"/>
              <a:t>Students must return with a complete personal statement tailored to the subject of their choice (students should go through about 6 – 10 drafts of personal statement</a:t>
            </a:r>
          </a:p>
          <a:p>
            <a:pPr>
              <a:buFontTx/>
              <a:buChar char="-"/>
            </a:pPr>
            <a:r>
              <a:rPr lang="en-GB" sz="2000" dirty="0" smtClean="0"/>
              <a:t>Tutors will check and advise</a:t>
            </a:r>
          </a:p>
          <a:p>
            <a:pPr>
              <a:buFontTx/>
              <a:buChar char="-"/>
            </a:pPr>
            <a:r>
              <a:rPr lang="en-GB" sz="2000" dirty="0" smtClean="0"/>
              <a:t>Early entry – 15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October 2016 </a:t>
            </a:r>
            <a:r>
              <a:rPr lang="en-GB" sz="2000" dirty="0" smtClean="0">
                <a:sym typeface="Wingdings" panose="05000000000000000000" pitchFamily="2" charset="2"/>
              </a:rPr>
              <a:t> </a:t>
            </a:r>
            <a:r>
              <a:rPr lang="en-GB" sz="2000" dirty="0" smtClean="0"/>
              <a:t>Oxbridge, medicine, dentistry and veterinary science</a:t>
            </a:r>
          </a:p>
          <a:p>
            <a:pPr>
              <a:buFontTx/>
              <a:buChar char="-"/>
            </a:pPr>
            <a:r>
              <a:rPr lang="en-GB" sz="2800" dirty="0" smtClean="0">
                <a:solidFill>
                  <a:srgbClr val="FF0000"/>
                </a:solidFill>
              </a:rPr>
              <a:t>Main deadline 2</a:t>
            </a:r>
            <a:r>
              <a:rPr lang="en-GB" sz="2800" baseline="30000" dirty="0" smtClean="0">
                <a:solidFill>
                  <a:srgbClr val="FF0000"/>
                </a:solidFill>
              </a:rPr>
              <a:t>nd</a:t>
            </a:r>
            <a:r>
              <a:rPr lang="en-GB" sz="2800" dirty="0" smtClean="0">
                <a:solidFill>
                  <a:srgbClr val="FF0000"/>
                </a:solidFill>
              </a:rPr>
              <a:t> December 2016</a:t>
            </a:r>
          </a:p>
          <a:p>
            <a:pPr>
              <a:buFontTx/>
              <a:buChar char="-"/>
            </a:pPr>
            <a:r>
              <a:rPr lang="en-GB" sz="2000" dirty="0" smtClean="0"/>
              <a:t>UCAS deadline – 15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January 2017 </a:t>
            </a:r>
            <a:r>
              <a:rPr lang="en-GB" sz="2000" dirty="0" smtClean="0">
                <a:sym typeface="Wingdings" panose="05000000000000000000" pitchFamily="2" charset="2"/>
              </a:rPr>
              <a:t> </a:t>
            </a:r>
            <a:r>
              <a:rPr lang="en-GB" sz="2000" dirty="0" smtClean="0"/>
              <a:t>We need time to add a school reference and predicted grads.  Miss the school deadline and we can not guarantee a reference in time.</a:t>
            </a:r>
          </a:p>
        </p:txBody>
      </p:sp>
      <p:pic>
        <p:nvPicPr>
          <p:cNvPr id="4" name="Picture 3" descr="http://www.reed.co.uk/resources/cms/images/logos/Banner_255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2265"/>
            <a:ext cx="2286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75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WRITING A PERSONAL STATEMENT</a:t>
            </a:r>
            <a:endParaRPr lang="en-GB" dirty="0"/>
          </a:p>
        </p:txBody>
      </p:sp>
      <p:pic>
        <p:nvPicPr>
          <p:cNvPr id="5" name="Picture 4" descr="http://www.reed.co.uk/resources/cms/images/logos/Banner_255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2265"/>
            <a:ext cx="2286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" t="12992" r="4151" b="17595"/>
          <a:stretch/>
        </p:blipFill>
        <p:spPr bwMode="auto">
          <a:xfrm>
            <a:off x="1331640" y="1124744"/>
            <a:ext cx="672074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68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GB" sz="2400" dirty="0" smtClean="0"/>
              <a:t>Plan of year between now and the end of term</a:t>
            </a:r>
          </a:p>
          <a:p>
            <a:pPr>
              <a:buFontTx/>
              <a:buChar char="-"/>
            </a:pPr>
            <a:r>
              <a:rPr lang="en-GB" sz="2400" dirty="0" smtClean="0"/>
              <a:t>AS results day</a:t>
            </a:r>
          </a:p>
          <a:p>
            <a:pPr>
              <a:buFontTx/>
              <a:buChar char="-"/>
            </a:pPr>
            <a:r>
              <a:rPr lang="en-GB" sz="2400" dirty="0" smtClean="0"/>
              <a:t>Deadlines and  personal statements</a:t>
            </a:r>
          </a:p>
          <a:p>
            <a:pPr>
              <a:buFontTx/>
              <a:buChar char="-"/>
            </a:pPr>
            <a:r>
              <a:rPr lang="en-GB" sz="2400" dirty="0" smtClean="0">
                <a:solidFill>
                  <a:srgbClr val="FF0000"/>
                </a:solidFill>
              </a:rPr>
              <a:t>“Apply” booklet</a:t>
            </a:r>
          </a:p>
          <a:p>
            <a:pPr>
              <a:buFontTx/>
              <a:buChar char="-"/>
            </a:pPr>
            <a:r>
              <a:rPr lang="en-GB" sz="2400" dirty="0" smtClean="0"/>
              <a:t>What to do during the summer holidays</a:t>
            </a:r>
          </a:p>
          <a:p>
            <a:pPr>
              <a:buFontTx/>
              <a:buChar char="-"/>
            </a:pPr>
            <a:r>
              <a:rPr lang="en-GB" sz="2400" dirty="0" smtClean="0"/>
              <a:t>How can parents/carers help?</a:t>
            </a:r>
          </a:p>
          <a:p>
            <a:pPr>
              <a:buFontTx/>
              <a:buChar char="-"/>
            </a:pPr>
            <a:r>
              <a:rPr lang="en-GB" sz="2400" dirty="0" smtClean="0"/>
              <a:t>Apprenticeships</a:t>
            </a:r>
          </a:p>
        </p:txBody>
      </p:sp>
      <p:pic>
        <p:nvPicPr>
          <p:cNvPr id="5" name="Picture 4" descr="http://www.reed.co.uk/resources/cms/images/logos/Banner_255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2265"/>
            <a:ext cx="2286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07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APPLY BOOKLET</a:t>
            </a:r>
            <a:endParaRPr lang="en-GB" dirty="0"/>
          </a:p>
        </p:txBody>
      </p:sp>
      <p:pic>
        <p:nvPicPr>
          <p:cNvPr id="5" name="Picture 4" descr="http://www.reed.co.uk/resources/cms/images/logos/Banner_255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2265"/>
            <a:ext cx="2286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2" t="13326" r="12642" b="16856"/>
          <a:stretch/>
        </p:blipFill>
        <p:spPr bwMode="auto">
          <a:xfrm rot="4497091">
            <a:off x="3175889" y="1353950"/>
            <a:ext cx="6027789" cy="4265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54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GB" sz="2400" dirty="0" smtClean="0"/>
              <a:t>Plan of year between now and the end of term</a:t>
            </a:r>
          </a:p>
          <a:p>
            <a:pPr>
              <a:buFontTx/>
              <a:buChar char="-"/>
            </a:pPr>
            <a:r>
              <a:rPr lang="en-GB" sz="2400" dirty="0" smtClean="0"/>
              <a:t>AS results day</a:t>
            </a:r>
          </a:p>
          <a:p>
            <a:pPr>
              <a:buFontTx/>
              <a:buChar char="-"/>
            </a:pPr>
            <a:r>
              <a:rPr lang="en-GB" sz="2400" dirty="0" smtClean="0"/>
              <a:t>Deadlines and  personal statements</a:t>
            </a:r>
          </a:p>
          <a:p>
            <a:pPr>
              <a:buFontTx/>
              <a:buChar char="-"/>
            </a:pPr>
            <a:r>
              <a:rPr lang="en-GB" sz="2400" dirty="0" smtClean="0"/>
              <a:t>“Apply” booklet</a:t>
            </a:r>
          </a:p>
          <a:p>
            <a:pPr>
              <a:buFontTx/>
              <a:buChar char="-"/>
            </a:pPr>
            <a:r>
              <a:rPr lang="en-GB" sz="2400" dirty="0" smtClean="0">
                <a:solidFill>
                  <a:srgbClr val="FF0000"/>
                </a:solidFill>
              </a:rPr>
              <a:t>What to do during the summer holidays</a:t>
            </a:r>
          </a:p>
          <a:p>
            <a:pPr>
              <a:buFontTx/>
              <a:buChar char="-"/>
            </a:pPr>
            <a:r>
              <a:rPr lang="en-GB" sz="2400" dirty="0" smtClean="0"/>
              <a:t>How can parents/carers help?</a:t>
            </a:r>
          </a:p>
          <a:p>
            <a:pPr>
              <a:buFontTx/>
              <a:buChar char="-"/>
            </a:pPr>
            <a:r>
              <a:rPr lang="en-GB" sz="2400" dirty="0" smtClean="0"/>
              <a:t>Apprenticeships</a:t>
            </a:r>
          </a:p>
        </p:txBody>
      </p:sp>
      <p:pic>
        <p:nvPicPr>
          <p:cNvPr id="5" name="Picture 4" descr="http://www.reed.co.uk/resources/cms/images/logos/Banner_255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2265"/>
            <a:ext cx="2286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53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DURING THE SUMMER Holiday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GB" sz="3200" dirty="0" smtClean="0"/>
              <a:t>A2 work</a:t>
            </a:r>
          </a:p>
          <a:p>
            <a:pPr>
              <a:buFontTx/>
              <a:buChar char="-"/>
            </a:pPr>
            <a:r>
              <a:rPr lang="en-GB" sz="3200" dirty="0" smtClean="0"/>
              <a:t>Ongoing BTEC work</a:t>
            </a:r>
          </a:p>
          <a:p>
            <a:pPr>
              <a:buFontTx/>
              <a:buChar char="-"/>
            </a:pPr>
            <a:r>
              <a:rPr lang="en-GB" sz="3200" dirty="0" smtClean="0"/>
              <a:t>Work experience to help their university application</a:t>
            </a:r>
          </a:p>
          <a:p>
            <a:pPr>
              <a:buFontTx/>
              <a:buChar char="-"/>
            </a:pPr>
            <a:r>
              <a:rPr lang="en-GB" sz="3200" dirty="0" smtClean="0"/>
              <a:t>Open days</a:t>
            </a:r>
          </a:p>
          <a:p>
            <a:pPr>
              <a:buFontTx/>
              <a:buChar char="-"/>
            </a:pPr>
            <a:r>
              <a:rPr lang="en-GB" sz="3200" dirty="0" smtClean="0"/>
              <a:t>Complete an online course (e.g. TEFL, Future Learn)</a:t>
            </a:r>
          </a:p>
          <a:p>
            <a:pPr>
              <a:buFontTx/>
              <a:buChar char="-"/>
            </a:pPr>
            <a:endParaRPr lang="en-GB" sz="3200" dirty="0"/>
          </a:p>
        </p:txBody>
      </p:sp>
      <p:pic>
        <p:nvPicPr>
          <p:cNvPr id="4" name="Picture 3" descr="http://www.reed.co.uk/resources/cms/images/logos/Banner_255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2265"/>
            <a:ext cx="2286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94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UNIVERSITY OPEN DAYS</a:t>
            </a:r>
            <a:endParaRPr lang="en-GB" dirty="0"/>
          </a:p>
        </p:txBody>
      </p:sp>
      <p:pic>
        <p:nvPicPr>
          <p:cNvPr id="5" name="Picture 4" descr="http://www.reed.co.uk/resources/cms/images/logos/Banner_255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2265"/>
            <a:ext cx="2286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t="13057" r="4038" b="17314"/>
          <a:stretch/>
        </p:blipFill>
        <p:spPr bwMode="auto">
          <a:xfrm>
            <a:off x="971600" y="974765"/>
            <a:ext cx="7128792" cy="405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37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GB" sz="2400" dirty="0" smtClean="0"/>
              <a:t>Plan of year between now and the end of term</a:t>
            </a:r>
          </a:p>
          <a:p>
            <a:pPr>
              <a:buFontTx/>
              <a:buChar char="-"/>
            </a:pPr>
            <a:r>
              <a:rPr lang="en-GB" sz="2400" dirty="0" smtClean="0"/>
              <a:t>AS results day</a:t>
            </a:r>
          </a:p>
          <a:p>
            <a:pPr>
              <a:buFontTx/>
              <a:buChar char="-"/>
            </a:pPr>
            <a:r>
              <a:rPr lang="en-GB" sz="2400" dirty="0" smtClean="0"/>
              <a:t>Deadlines and  personal statements</a:t>
            </a:r>
          </a:p>
          <a:p>
            <a:pPr>
              <a:buFontTx/>
              <a:buChar char="-"/>
            </a:pPr>
            <a:r>
              <a:rPr lang="en-GB" sz="2400" dirty="0" smtClean="0"/>
              <a:t>“Apply” booklet</a:t>
            </a:r>
          </a:p>
          <a:p>
            <a:pPr>
              <a:buFontTx/>
              <a:buChar char="-"/>
            </a:pPr>
            <a:r>
              <a:rPr lang="en-GB" sz="2400" dirty="0" smtClean="0"/>
              <a:t>What to do during the summer holidays</a:t>
            </a:r>
          </a:p>
          <a:p>
            <a:pPr>
              <a:buFontTx/>
              <a:buChar char="-"/>
            </a:pPr>
            <a:r>
              <a:rPr lang="en-GB" sz="2400" dirty="0" smtClean="0">
                <a:solidFill>
                  <a:srgbClr val="FF0000"/>
                </a:solidFill>
              </a:rPr>
              <a:t>How can parents/carers help?</a:t>
            </a:r>
          </a:p>
          <a:p>
            <a:pPr>
              <a:buFontTx/>
              <a:buChar char="-"/>
            </a:pPr>
            <a:r>
              <a:rPr lang="en-GB" sz="2400" dirty="0" smtClean="0"/>
              <a:t>Apprenticeships</a:t>
            </a:r>
          </a:p>
        </p:txBody>
      </p:sp>
      <p:pic>
        <p:nvPicPr>
          <p:cNvPr id="5" name="Picture 4" descr="http://www.reed.co.uk/resources/cms/images/logos/Banner_255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2265"/>
            <a:ext cx="2286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16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I Help?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GB" sz="2800" dirty="0" smtClean="0"/>
              <a:t>Ensure university choices are realistic and attainable </a:t>
            </a:r>
            <a:r>
              <a:rPr lang="en-GB" sz="2800" dirty="0" smtClean="0">
                <a:sym typeface="Wingdings" panose="05000000000000000000" pitchFamily="2" charset="2"/>
              </a:rPr>
              <a:t> N.B the predicted grades are going to be the AS grades unless in exceptional circumstances</a:t>
            </a:r>
          </a:p>
          <a:p>
            <a:pPr>
              <a:buFontTx/>
              <a:buChar char="-"/>
            </a:pPr>
            <a:r>
              <a:rPr lang="en-GB" sz="2800" dirty="0" smtClean="0">
                <a:sym typeface="Wingdings" panose="05000000000000000000" pitchFamily="2" charset="2"/>
              </a:rPr>
              <a:t>Entry requirements are spread above and below the predicted </a:t>
            </a:r>
            <a:r>
              <a:rPr lang="en-GB" sz="2800" dirty="0" smtClean="0">
                <a:sym typeface="Wingdings" panose="05000000000000000000" pitchFamily="2" charset="2"/>
              </a:rPr>
              <a:t>grades</a:t>
            </a:r>
            <a:endParaRPr lang="en-GB" sz="2800" dirty="0" smtClean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r>
              <a:rPr lang="en-GB" sz="2800" dirty="0" smtClean="0">
                <a:sym typeface="Wingdings" panose="05000000000000000000" pitchFamily="2" charset="2"/>
              </a:rPr>
              <a:t>Read personal statement drafts</a:t>
            </a:r>
          </a:p>
          <a:p>
            <a:pPr>
              <a:buFontTx/>
              <a:buChar char="-"/>
            </a:pPr>
            <a:r>
              <a:rPr lang="en-GB" sz="2800" dirty="0" smtClean="0">
                <a:sym typeface="Wingdings" panose="05000000000000000000" pitchFamily="2" charset="2"/>
              </a:rPr>
              <a:t>Finance </a:t>
            </a:r>
            <a:endParaRPr lang="en-GB" sz="2800" dirty="0" smtClean="0"/>
          </a:p>
        </p:txBody>
      </p:sp>
      <p:pic>
        <p:nvPicPr>
          <p:cNvPr id="4" name="Picture 3" descr="http://www.reed.co.uk/resources/cms/images/logos/Banner_255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2265"/>
            <a:ext cx="2286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22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GB" sz="2400" dirty="0" smtClean="0">
                <a:solidFill>
                  <a:srgbClr val="FF0000"/>
                </a:solidFill>
              </a:rPr>
              <a:t>Plan of year between now and the end of term</a:t>
            </a:r>
          </a:p>
          <a:p>
            <a:pPr>
              <a:buFontTx/>
              <a:buChar char="-"/>
            </a:pPr>
            <a:r>
              <a:rPr lang="en-GB" sz="2400" dirty="0" smtClean="0"/>
              <a:t>AS results day</a:t>
            </a:r>
          </a:p>
          <a:p>
            <a:pPr marL="0" indent="0"/>
            <a:r>
              <a:rPr lang="en-GB" sz="2400" dirty="0" smtClean="0"/>
              <a:t>-   Deadlines and  personal statements</a:t>
            </a:r>
          </a:p>
          <a:p>
            <a:pPr>
              <a:buFontTx/>
              <a:buChar char="-"/>
            </a:pPr>
            <a:r>
              <a:rPr lang="en-GB" sz="2400" dirty="0" smtClean="0"/>
              <a:t>“Apply” booklet</a:t>
            </a:r>
          </a:p>
          <a:p>
            <a:pPr>
              <a:buFontTx/>
              <a:buChar char="-"/>
            </a:pPr>
            <a:r>
              <a:rPr lang="en-GB" sz="2400" dirty="0" smtClean="0"/>
              <a:t>What to do during the summer holidays</a:t>
            </a:r>
          </a:p>
          <a:p>
            <a:pPr>
              <a:buFontTx/>
              <a:buChar char="-"/>
            </a:pPr>
            <a:r>
              <a:rPr lang="en-GB" sz="2400" dirty="0" smtClean="0"/>
              <a:t>How can parents/carers help?</a:t>
            </a:r>
          </a:p>
          <a:p>
            <a:pPr>
              <a:buFontTx/>
              <a:buChar char="-"/>
            </a:pPr>
            <a:r>
              <a:rPr lang="en-GB" sz="2400" dirty="0" smtClean="0"/>
              <a:t>Apprenticeships</a:t>
            </a:r>
          </a:p>
        </p:txBody>
      </p:sp>
      <p:pic>
        <p:nvPicPr>
          <p:cNvPr id="5" name="Picture 4" descr="http://www.reed.co.uk/resources/cms/images/logos/Banner_255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2265"/>
            <a:ext cx="2286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11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Reasons why students may not want to go to university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772816"/>
            <a:ext cx="7520940" cy="3579849"/>
          </a:xfrm>
        </p:spPr>
        <p:txBody>
          <a:bodyPr>
            <a:normAutofit/>
          </a:bodyPr>
          <a:lstStyle/>
          <a:p>
            <a:r>
              <a:rPr lang="en-GB" sz="3200" i="1" dirty="0" smtClean="0"/>
              <a:t>“I </a:t>
            </a:r>
            <a:r>
              <a:rPr lang="en-GB" sz="3200" i="1" dirty="0" smtClean="0"/>
              <a:t>can’t </a:t>
            </a:r>
            <a:r>
              <a:rPr lang="en-GB" sz="3200" i="1" dirty="0" smtClean="0"/>
              <a:t>be bothered to write another essay”</a:t>
            </a:r>
          </a:p>
          <a:p>
            <a:r>
              <a:rPr lang="en-GB" sz="3200" i="1" dirty="0" smtClean="0"/>
              <a:t>“I want to earn money and not get in debt”</a:t>
            </a:r>
          </a:p>
          <a:p>
            <a:r>
              <a:rPr lang="en-GB" sz="3200" i="1" dirty="0" smtClean="0"/>
              <a:t>“I want to travel and think about university when I get back”</a:t>
            </a:r>
            <a:endParaRPr lang="en-GB" sz="3200" i="1" dirty="0"/>
          </a:p>
        </p:txBody>
      </p:sp>
      <p:pic>
        <p:nvPicPr>
          <p:cNvPr id="4" name="Picture 3" descr="http://www.reed.co.uk/resources/cms/images/logos/Banner_255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2265"/>
            <a:ext cx="2286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17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Living costs</a:t>
            </a:r>
            <a:endParaRPr lang="en-GB" dirty="0"/>
          </a:p>
        </p:txBody>
      </p:sp>
      <p:pic>
        <p:nvPicPr>
          <p:cNvPr id="5" name="Picture 4" descr="http://www.reed.co.uk/resources/cms/images/logos/Banner_255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2265"/>
            <a:ext cx="2286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" t="13068" r="4095" b="17121"/>
          <a:stretch/>
        </p:blipFill>
        <p:spPr bwMode="auto">
          <a:xfrm>
            <a:off x="1043608" y="973707"/>
            <a:ext cx="7056784" cy="401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37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GB" sz="2400" dirty="0" smtClean="0"/>
              <a:t>Plan of year between now and the end of term</a:t>
            </a:r>
          </a:p>
          <a:p>
            <a:pPr>
              <a:buFontTx/>
              <a:buChar char="-"/>
            </a:pPr>
            <a:r>
              <a:rPr lang="en-GB" sz="2400" dirty="0" smtClean="0"/>
              <a:t>AS results day</a:t>
            </a:r>
          </a:p>
          <a:p>
            <a:pPr>
              <a:buFontTx/>
              <a:buChar char="-"/>
            </a:pPr>
            <a:r>
              <a:rPr lang="en-GB" sz="2400" dirty="0" smtClean="0"/>
              <a:t>Deadlines and  personal statements</a:t>
            </a:r>
          </a:p>
          <a:p>
            <a:pPr>
              <a:buFontTx/>
              <a:buChar char="-"/>
            </a:pPr>
            <a:r>
              <a:rPr lang="en-GB" sz="2400" dirty="0" smtClean="0"/>
              <a:t>“Apply” booklet</a:t>
            </a:r>
          </a:p>
          <a:p>
            <a:pPr>
              <a:buFontTx/>
              <a:buChar char="-"/>
            </a:pPr>
            <a:r>
              <a:rPr lang="en-GB" sz="2400" dirty="0" smtClean="0"/>
              <a:t>What to do during the summer holidays</a:t>
            </a:r>
          </a:p>
          <a:p>
            <a:pPr>
              <a:buFontTx/>
              <a:buChar char="-"/>
            </a:pPr>
            <a:r>
              <a:rPr lang="en-GB" sz="2400" dirty="0" smtClean="0"/>
              <a:t>How can parents/carers help?</a:t>
            </a:r>
          </a:p>
          <a:p>
            <a:pPr>
              <a:buFontTx/>
              <a:buChar char="-"/>
            </a:pPr>
            <a:r>
              <a:rPr lang="en-GB" sz="2400" dirty="0" smtClean="0">
                <a:solidFill>
                  <a:srgbClr val="FF0000"/>
                </a:solidFill>
              </a:rPr>
              <a:t>Apprenticeships</a:t>
            </a:r>
          </a:p>
        </p:txBody>
      </p:sp>
      <p:pic>
        <p:nvPicPr>
          <p:cNvPr id="5" name="Picture 4" descr="http://www.reed.co.uk/resources/cms/images/logos/Banner_255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2265"/>
            <a:ext cx="2286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51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GB" sz="2400" dirty="0" smtClean="0"/>
              <a:t>The apprenticeship group begins in September led by Ms Barker, Connexions advisor.</a:t>
            </a:r>
          </a:p>
          <a:p>
            <a:pPr>
              <a:buFontTx/>
              <a:buChar char="-"/>
            </a:pPr>
            <a:r>
              <a:rPr lang="en-GB" sz="2400" dirty="0" smtClean="0"/>
              <a:t>There is an online process similar to UCAS</a:t>
            </a:r>
          </a:p>
          <a:p>
            <a:pPr>
              <a:buFontTx/>
              <a:buChar char="-"/>
            </a:pPr>
            <a:r>
              <a:rPr lang="en-GB" sz="2400" dirty="0" smtClean="0"/>
              <a:t>Vacancies tend to be published in February</a:t>
            </a:r>
          </a:p>
          <a:p>
            <a:pPr>
              <a:buFontTx/>
              <a:buChar char="-"/>
            </a:pPr>
            <a:r>
              <a:rPr lang="en-GB" sz="2400" dirty="0" smtClean="0"/>
              <a:t>We encourage students to keep ALL options open for as long as possible</a:t>
            </a:r>
          </a:p>
          <a:p>
            <a:pPr>
              <a:buFontTx/>
              <a:buChar char="-"/>
            </a:pPr>
            <a:r>
              <a:rPr lang="en-GB" sz="2800" dirty="0">
                <a:hlinkClick r:id="rId2"/>
              </a:rPr>
              <a:t>https://</a:t>
            </a:r>
            <a:r>
              <a:rPr lang="en-GB" sz="2800" dirty="0" smtClean="0">
                <a:hlinkClick r:id="rId2"/>
              </a:rPr>
              <a:t>www.findapprenticeship.service.gov.uk/apprenticeshipsearch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pic>
        <p:nvPicPr>
          <p:cNvPr id="4" name="Picture 3" descr="http://www.reed.co.uk/resources/cms/images/logos/Banner_2556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2265"/>
            <a:ext cx="2286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 APPLYING TO UNIVERSITY OR NOT SURE?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70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16064"/>
            <a:ext cx="7520940" cy="548640"/>
          </a:xfrm>
        </p:spPr>
        <p:txBody>
          <a:bodyPr/>
          <a:lstStyle/>
          <a:p>
            <a:r>
              <a:rPr lang="en-GB" dirty="0" smtClean="0"/>
              <a:t>Key information 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4104456" cy="3579849"/>
          </a:xfrm>
        </p:spPr>
        <p:txBody>
          <a:bodyPr>
            <a:normAutofit fontScale="70000" lnSpcReduction="20000"/>
          </a:bodyPr>
          <a:lstStyle/>
          <a:p>
            <a:r>
              <a:rPr lang="en-GB" sz="2600" dirty="0">
                <a:hlinkClick r:id="rId2"/>
              </a:rPr>
              <a:t>http://elthornesixthform.weebly.com</a:t>
            </a:r>
            <a:r>
              <a:rPr lang="en-GB" sz="2600" dirty="0" smtClean="0">
                <a:hlinkClick r:id="rId2"/>
              </a:rPr>
              <a:t>/</a:t>
            </a:r>
            <a:r>
              <a:rPr lang="en-GB" sz="2600" dirty="0" smtClean="0"/>
              <a:t> </a:t>
            </a:r>
          </a:p>
          <a:p>
            <a:endParaRPr lang="en-GB" sz="2600" dirty="0"/>
          </a:p>
          <a:p>
            <a:endParaRPr lang="en-GB" sz="2600" dirty="0" smtClean="0"/>
          </a:p>
          <a:p>
            <a:r>
              <a:rPr lang="en-GB" sz="2600" dirty="0" smtClean="0">
                <a:hlinkClick r:id="rId3"/>
              </a:rPr>
              <a:t>www.ucas.com</a:t>
            </a:r>
            <a:r>
              <a:rPr lang="en-GB" sz="2600" dirty="0" smtClean="0"/>
              <a:t> </a:t>
            </a:r>
          </a:p>
          <a:p>
            <a:endParaRPr lang="en-GB" sz="2600" dirty="0"/>
          </a:p>
          <a:p>
            <a:endParaRPr lang="en-GB" sz="2600" dirty="0" smtClean="0"/>
          </a:p>
          <a:p>
            <a:endParaRPr lang="en-GB" sz="2600" dirty="0"/>
          </a:p>
          <a:p>
            <a:endParaRPr lang="en-GB" sz="2600" dirty="0" smtClean="0"/>
          </a:p>
          <a:p>
            <a:r>
              <a:rPr lang="en-GB" sz="2600" dirty="0">
                <a:hlinkClick r:id="rId4"/>
              </a:rPr>
              <a:t>https://www.findapprenticeship.service.gov.uk/apprenticeshipsearch</a:t>
            </a:r>
            <a:r>
              <a:rPr lang="en-GB" sz="2600" dirty="0"/>
              <a:t> 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" t="7575" r="3267" b="7955"/>
          <a:stretch/>
        </p:blipFill>
        <p:spPr bwMode="auto">
          <a:xfrm>
            <a:off x="4499992" y="836712"/>
            <a:ext cx="5380457" cy="359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" t="8050" r="3125" b="21685"/>
          <a:stretch/>
        </p:blipFill>
        <p:spPr bwMode="auto">
          <a:xfrm>
            <a:off x="4517617" y="2846599"/>
            <a:ext cx="5724128" cy="316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" t="7489" r="3125" b="7589"/>
          <a:stretch/>
        </p:blipFill>
        <p:spPr bwMode="auto">
          <a:xfrm>
            <a:off x="4517617" y="4062232"/>
            <a:ext cx="5811384" cy="389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26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During the summer term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GB" sz="2400" dirty="0" smtClean="0"/>
              <a:t>Registration on the UCAS website from 25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May 2016</a:t>
            </a:r>
          </a:p>
          <a:p>
            <a:pPr>
              <a:buFontTx/>
              <a:buChar char="-"/>
            </a:pPr>
            <a:r>
              <a:rPr lang="en-GB" sz="2400" dirty="0" smtClean="0"/>
              <a:t>All students will be researching university courses further</a:t>
            </a:r>
          </a:p>
          <a:p>
            <a:pPr>
              <a:buFontTx/>
              <a:buChar char="-"/>
            </a:pPr>
            <a:r>
              <a:rPr lang="en-GB" sz="2400" dirty="0" smtClean="0"/>
              <a:t>All students are encouraged to apply</a:t>
            </a:r>
          </a:p>
          <a:p>
            <a:pPr>
              <a:buFontTx/>
              <a:buChar char="-"/>
            </a:pPr>
            <a:r>
              <a:rPr lang="en-GB" sz="2400" dirty="0" smtClean="0"/>
              <a:t>Teachers will be writing the school reference</a:t>
            </a:r>
          </a:p>
          <a:p>
            <a:pPr>
              <a:buFontTx/>
              <a:buChar char="-"/>
            </a:pPr>
            <a:r>
              <a:rPr lang="en-GB" sz="2400" dirty="0" smtClean="0"/>
              <a:t>Work experience – the last two weeks of term if required.  If none is required, students will attend lessons as normal</a:t>
            </a:r>
          </a:p>
          <a:p>
            <a:pPr>
              <a:buFontTx/>
              <a:buChar char="-"/>
            </a:pPr>
            <a:r>
              <a:rPr lang="en-GB" sz="2400" dirty="0" smtClean="0"/>
              <a:t>Personal statements will be written</a:t>
            </a:r>
          </a:p>
        </p:txBody>
      </p:sp>
      <p:pic>
        <p:nvPicPr>
          <p:cNvPr id="4" name="Picture 3" descr="http://www.reed.co.uk/resources/cms/images/logos/Banner_255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2265"/>
            <a:ext cx="2286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48064" y="5267881"/>
            <a:ext cx="381642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 dirty="0" smtClean="0"/>
              <a:t>Monday 13</a:t>
            </a:r>
            <a:r>
              <a:rPr lang="en-GB" sz="2400" b="1" i="1" baseline="30000" dirty="0" smtClean="0"/>
              <a:t>th</a:t>
            </a:r>
            <a:r>
              <a:rPr lang="en-GB" sz="2400" b="1" i="1" dirty="0" smtClean="0"/>
              <a:t> and Tuesday 14</a:t>
            </a:r>
            <a:r>
              <a:rPr lang="en-GB" sz="2400" b="1" i="1" baseline="30000" dirty="0" smtClean="0"/>
              <a:t>th</a:t>
            </a:r>
            <a:r>
              <a:rPr lang="en-GB" sz="2400" b="1" i="1" dirty="0" smtClean="0"/>
              <a:t> June will be UCAS days – no timetabled lessons.</a:t>
            </a:r>
            <a:endParaRPr lang="en-GB" sz="2400" b="1" i="1" dirty="0"/>
          </a:p>
        </p:txBody>
      </p:sp>
    </p:spTree>
    <p:extLst>
      <p:ext uri="{BB962C8B-B14F-4D97-AF65-F5344CB8AC3E}">
        <p14:creationId xmlns:p14="http://schemas.microsoft.com/office/powerpoint/2010/main" val="268689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Between half term 5 and end of academic year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441660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2200" dirty="0" smtClean="0"/>
              <a:t>All A-Level students will return (Monday 13</a:t>
            </a:r>
            <a:r>
              <a:rPr lang="en-GB" sz="2200" baseline="30000" dirty="0" smtClean="0"/>
              <a:t>th</a:t>
            </a:r>
            <a:r>
              <a:rPr lang="en-GB" sz="2200" dirty="0" smtClean="0"/>
              <a:t> June) and begin A2 courses in all subjects</a:t>
            </a:r>
          </a:p>
          <a:p>
            <a:pPr>
              <a:buFontTx/>
              <a:buChar char="-"/>
            </a:pPr>
            <a:r>
              <a:rPr lang="en-GB" sz="2200" dirty="0" smtClean="0"/>
              <a:t>Students won’t be allowed to drop courses at this stage as results are unknown</a:t>
            </a:r>
          </a:p>
          <a:p>
            <a:pPr>
              <a:buFontTx/>
              <a:buChar char="-"/>
            </a:pPr>
            <a:r>
              <a:rPr lang="en-GB" sz="2200" dirty="0" smtClean="0"/>
              <a:t>BTEC work is ongoing – no study leave</a:t>
            </a:r>
          </a:p>
          <a:p>
            <a:pPr>
              <a:buFontTx/>
              <a:buChar char="-"/>
            </a:pPr>
            <a:r>
              <a:rPr lang="en-GB" sz="2200" dirty="0" smtClean="0"/>
              <a:t>Students encouraged to visit as many university open days as possible</a:t>
            </a:r>
          </a:p>
          <a:p>
            <a:pPr>
              <a:buFontTx/>
              <a:buChar char="-"/>
            </a:pPr>
            <a:r>
              <a:rPr lang="en-GB" sz="2200" dirty="0" smtClean="0"/>
              <a:t>Information on university open days can be found on the Elthorne Sixth Form website </a:t>
            </a:r>
            <a:r>
              <a:rPr lang="en-GB" sz="2200" dirty="0" smtClean="0">
                <a:hlinkClick r:id="rId2"/>
              </a:rPr>
              <a:t>http://elthornesixthform.weebly.com</a:t>
            </a:r>
            <a:endParaRPr lang="en-GB" sz="2200" dirty="0" smtClean="0"/>
          </a:p>
          <a:p>
            <a:pPr>
              <a:buFontTx/>
              <a:buChar char="-"/>
            </a:pPr>
            <a:endParaRPr lang="en-GB" sz="2200" dirty="0"/>
          </a:p>
        </p:txBody>
      </p:sp>
      <p:pic>
        <p:nvPicPr>
          <p:cNvPr id="4" name="Picture 3" descr="http://www.reed.co.uk/resources/cms/images/logos/Banner_2556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2265"/>
            <a:ext cx="2286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48064" y="5267881"/>
            <a:ext cx="381642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 dirty="0" smtClean="0"/>
              <a:t>Monday 13</a:t>
            </a:r>
            <a:r>
              <a:rPr lang="en-GB" sz="2400" b="1" i="1" baseline="30000" dirty="0" smtClean="0"/>
              <a:t>th</a:t>
            </a:r>
            <a:r>
              <a:rPr lang="en-GB" sz="2400" b="1" i="1" dirty="0" smtClean="0"/>
              <a:t> and Tuesday 14</a:t>
            </a:r>
            <a:r>
              <a:rPr lang="en-GB" sz="2400" b="1" i="1" baseline="30000" dirty="0" smtClean="0"/>
              <a:t>th</a:t>
            </a:r>
            <a:r>
              <a:rPr lang="en-GB" sz="2400" b="1" i="1" dirty="0" smtClean="0"/>
              <a:t> June will be UCAS days – no timetabled lessons.</a:t>
            </a:r>
            <a:endParaRPr lang="en-GB" sz="2400" b="1" i="1" dirty="0"/>
          </a:p>
        </p:txBody>
      </p:sp>
    </p:spTree>
    <p:extLst>
      <p:ext uri="{BB962C8B-B14F-4D97-AF65-F5344CB8AC3E}">
        <p14:creationId xmlns:p14="http://schemas.microsoft.com/office/powerpoint/2010/main" val="260945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Year 12 next steps summer 2016</a:t>
            </a:r>
            <a:endParaRPr lang="en-GB" dirty="0"/>
          </a:p>
        </p:txBody>
      </p:sp>
      <p:pic>
        <p:nvPicPr>
          <p:cNvPr id="5" name="Picture 4" descr="http://www.reed.co.uk/resources/cms/images/logos/Banner_255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2265"/>
            <a:ext cx="2286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4" t="13288" r="4314" b="17427"/>
          <a:stretch/>
        </p:blipFill>
        <p:spPr bwMode="auto">
          <a:xfrm>
            <a:off x="1259632" y="1292420"/>
            <a:ext cx="6578423" cy="373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58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GB" sz="2400" dirty="0" smtClean="0"/>
              <a:t>Plan of year between now and the end of term</a:t>
            </a:r>
          </a:p>
          <a:p>
            <a:pPr>
              <a:buFontTx/>
              <a:buChar char="-"/>
            </a:pPr>
            <a:r>
              <a:rPr lang="en-GB" sz="2400" dirty="0" smtClean="0">
                <a:solidFill>
                  <a:srgbClr val="FF0000"/>
                </a:solidFill>
              </a:rPr>
              <a:t>AS results day</a:t>
            </a:r>
          </a:p>
          <a:p>
            <a:pPr>
              <a:buFontTx/>
              <a:buChar char="-"/>
            </a:pPr>
            <a:r>
              <a:rPr lang="en-GB" sz="2400" dirty="0" smtClean="0"/>
              <a:t>Deadlines and  personal statements</a:t>
            </a:r>
          </a:p>
          <a:p>
            <a:pPr>
              <a:buFontTx/>
              <a:buChar char="-"/>
            </a:pPr>
            <a:r>
              <a:rPr lang="en-GB" sz="2400" dirty="0" smtClean="0"/>
              <a:t>“Apply” booklet</a:t>
            </a:r>
          </a:p>
          <a:p>
            <a:pPr>
              <a:buFontTx/>
              <a:buChar char="-"/>
            </a:pPr>
            <a:r>
              <a:rPr lang="en-GB" sz="2400" dirty="0" smtClean="0"/>
              <a:t>What to do during the summer holidays</a:t>
            </a:r>
          </a:p>
          <a:p>
            <a:pPr>
              <a:buFontTx/>
              <a:buChar char="-"/>
            </a:pPr>
            <a:r>
              <a:rPr lang="en-GB" sz="2400" dirty="0" smtClean="0"/>
              <a:t>How can parents/carers help?</a:t>
            </a:r>
          </a:p>
          <a:p>
            <a:pPr>
              <a:buFontTx/>
              <a:buChar char="-"/>
            </a:pPr>
            <a:r>
              <a:rPr lang="en-GB" sz="2400" dirty="0" smtClean="0"/>
              <a:t>Apprenticeships</a:t>
            </a:r>
          </a:p>
        </p:txBody>
      </p:sp>
      <p:pic>
        <p:nvPicPr>
          <p:cNvPr id="5" name="Picture 4" descr="http://www.reed.co.uk/resources/cms/images/logos/Banner_255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2265"/>
            <a:ext cx="2286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25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980728"/>
            <a:ext cx="7520940" cy="3579849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GB" sz="2400" dirty="0" smtClean="0">
                <a:solidFill>
                  <a:srgbClr val="FF0000"/>
                </a:solidFill>
              </a:rPr>
              <a:t>Results out on August 18</a:t>
            </a:r>
            <a:r>
              <a:rPr lang="en-GB" sz="2400" baseline="30000" dirty="0" smtClean="0">
                <a:solidFill>
                  <a:srgbClr val="FF0000"/>
                </a:solidFill>
              </a:rPr>
              <a:t>th </a:t>
            </a:r>
            <a:endParaRPr lang="en-GB" sz="2400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GB" sz="2400" dirty="0" smtClean="0"/>
              <a:t>If students have met their minimum target grade (MTG) they will complete their enrolment form into Year 13 </a:t>
            </a:r>
          </a:p>
          <a:p>
            <a:pPr>
              <a:buFontTx/>
              <a:buChar char="-"/>
            </a:pPr>
            <a:r>
              <a:rPr lang="en-GB" sz="2400" dirty="0" smtClean="0"/>
              <a:t>Opportunity to inform us of which subjects they would like to drop </a:t>
            </a:r>
            <a:r>
              <a:rPr lang="en-GB" sz="2400" dirty="0" smtClean="0">
                <a:sym typeface="Wingdings" panose="05000000000000000000" pitchFamily="2" charset="2"/>
              </a:rPr>
              <a:t> most students continue with three full A Levels.</a:t>
            </a:r>
          </a:p>
          <a:p>
            <a:pPr>
              <a:buFontTx/>
              <a:buChar char="-"/>
            </a:pPr>
            <a:r>
              <a:rPr lang="en-GB" sz="2400" dirty="0" smtClean="0">
                <a:sym typeface="Wingdings" panose="05000000000000000000" pitchFamily="2" charset="2"/>
              </a:rPr>
              <a:t>Students are allowed to continue with all four, however this has to be agreed with Ms Wells</a:t>
            </a:r>
          </a:p>
          <a:p>
            <a:pPr>
              <a:buFontTx/>
              <a:buChar char="-"/>
            </a:pPr>
            <a:r>
              <a:rPr lang="en-GB" sz="2400" dirty="0" smtClean="0">
                <a:sym typeface="Wingdings" panose="05000000000000000000" pitchFamily="2" charset="2"/>
              </a:rPr>
              <a:t>Ensure A2 work is complete for September</a:t>
            </a:r>
            <a:endParaRPr lang="en-GB" sz="2400" dirty="0"/>
          </a:p>
        </p:txBody>
      </p:sp>
      <p:pic>
        <p:nvPicPr>
          <p:cNvPr id="4" name="Picture 3" descr="http://www.reed.co.uk/resources/cms/images/logos/Banner_255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2265"/>
            <a:ext cx="2286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 Results day – REACHED TARGET GRADES.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427984" y="5301208"/>
            <a:ext cx="4608512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/>
              <a:t>O</a:t>
            </a:r>
            <a:r>
              <a:rPr lang="en-GB" b="1" i="1" dirty="0" smtClean="0"/>
              <a:t>n holiday?</a:t>
            </a:r>
          </a:p>
          <a:p>
            <a:pPr algn="ctr"/>
            <a:r>
              <a:rPr lang="en-GB" b="1" i="1" dirty="0" smtClean="0"/>
              <a:t>Students need to nominate (in writing) someone to pick up their results. We can post but only if s/he provides a SAE.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6611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 Results day – FAILED TO MEET GRADE BUT ACHIEVED MINIMUM of 3 “D” Grades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628800"/>
            <a:ext cx="7520940" cy="305167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2800" dirty="0" smtClean="0"/>
              <a:t>Make an appointment with Ms Wells to see if you can continue into Year 13</a:t>
            </a:r>
          </a:p>
          <a:p>
            <a:pPr>
              <a:buFontTx/>
              <a:buChar char="-"/>
            </a:pPr>
            <a:r>
              <a:rPr lang="en-GB" sz="2800" dirty="0" smtClean="0"/>
              <a:t>Appointment must be made on results day or the following Friday</a:t>
            </a:r>
          </a:p>
        </p:txBody>
      </p:sp>
      <p:pic>
        <p:nvPicPr>
          <p:cNvPr id="4" name="Picture 3" descr="http://www.reed.co.uk/resources/cms/images/logos/Banner_255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2265"/>
            <a:ext cx="2286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48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reed.co.uk/resources/cms/images/logos/Banner_255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2265"/>
            <a:ext cx="2286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 Results day – FAILED (ACHIEVED LOWER THAN 3 “D” Grades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268760"/>
            <a:ext cx="7520940" cy="357984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n-GB" sz="2800" dirty="0" smtClean="0"/>
              <a:t>Students unable to continue onto Year 13</a:t>
            </a:r>
          </a:p>
          <a:p>
            <a:pPr>
              <a:buFontTx/>
              <a:buChar char="-"/>
            </a:pPr>
            <a:r>
              <a:rPr lang="en-GB" sz="2800" dirty="0" smtClean="0"/>
              <a:t>Only allowed to re-start Year 12 in special circumstances</a:t>
            </a:r>
          </a:p>
          <a:p>
            <a:pPr>
              <a:buFontTx/>
              <a:buChar char="-"/>
            </a:pPr>
            <a:r>
              <a:rPr lang="en-GB" sz="2800" dirty="0" smtClean="0"/>
              <a:t>Some can continue onto Year 13, but resit some of Year 12 units </a:t>
            </a:r>
            <a:endParaRPr lang="en-GB" sz="2800" dirty="0"/>
          </a:p>
          <a:p>
            <a:pPr lvl="3">
              <a:buFontTx/>
              <a:buChar char="-"/>
            </a:pPr>
            <a:r>
              <a:rPr lang="en-GB" sz="2800" dirty="0" smtClean="0"/>
              <a:t>Made complicated by recent changes in A Level courses </a:t>
            </a:r>
            <a:r>
              <a:rPr lang="en-GB" sz="2800" dirty="0" smtClean="0">
                <a:sym typeface="Wingdings" panose="05000000000000000000" pitchFamily="2" charset="2"/>
              </a:rPr>
              <a:t> students will not gain same amount of support that others had in the past</a:t>
            </a:r>
          </a:p>
          <a:p>
            <a:pPr lvl="3">
              <a:buFontTx/>
              <a:buChar char="-"/>
            </a:pPr>
            <a:r>
              <a:rPr lang="en-GB" sz="2800" dirty="0" smtClean="0">
                <a:sym typeface="Wingdings" panose="05000000000000000000" pitchFamily="2" charset="2"/>
              </a:rPr>
              <a:t>Year 13 students won’t just be able to go into Year 12 classes for additional support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9289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458</TotalTime>
  <Words>952</Words>
  <Application>Microsoft Office PowerPoint</Application>
  <PresentationFormat>On-screen Show (4:3)</PresentationFormat>
  <Paragraphs>134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Angles</vt:lpstr>
      <vt:lpstr>UCAS and apprenticeships</vt:lpstr>
      <vt:lpstr>Agenda</vt:lpstr>
      <vt:lpstr>During the summer term</vt:lpstr>
      <vt:lpstr>Between half term 5 and end of academic year</vt:lpstr>
      <vt:lpstr>Year 12 next steps summer 2016</vt:lpstr>
      <vt:lpstr>Agenda</vt:lpstr>
      <vt:lpstr>AS Results day – REACHED TARGET GRADES.</vt:lpstr>
      <vt:lpstr>AS Results day – FAILED TO MEET GRADE BUT ACHIEVED MINIMUM of 3 “D” Grades</vt:lpstr>
      <vt:lpstr>AS Results day – FAILED (ACHIEVED LOWER THAN 3 “D” Grades</vt:lpstr>
      <vt:lpstr>Agenda</vt:lpstr>
      <vt:lpstr>DEADLINES AND PERSONAL STATEMENTS - SEPTEMBER 2016</vt:lpstr>
      <vt:lpstr>WRITING A PERSONAL STATEMENT</vt:lpstr>
      <vt:lpstr>Agenda</vt:lpstr>
      <vt:lpstr>APPLY BOOKLET</vt:lpstr>
      <vt:lpstr>Agenda</vt:lpstr>
      <vt:lpstr>DURING THE SUMMER Holiday</vt:lpstr>
      <vt:lpstr>UNIVERSITY OPEN DAYS</vt:lpstr>
      <vt:lpstr>Agenda</vt:lpstr>
      <vt:lpstr>HOW CAN I Help?</vt:lpstr>
      <vt:lpstr>Reasons why students may not want to go to university</vt:lpstr>
      <vt:lpstr>Living costs</vt:lpstr>
      <vt:lpstr>Agenda</vt:lpstr>
      <vt:lpstr>NOT APPLYING TO UNIVERSITY OR NOT SURE?</vt:lpstr>
      <vt:lpstr>Key information sources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UCAS and apprenticeships</dc:title>
  <dc:creator>pkanvar</dc:creator>
  <cp:lastModifiedBy>V Wells</cp:lastModifiedBy>
  <cp:revision>24</cp:revision>
  <dcterms:created xsi:type="dcterms:W3CDTF">2016-03-14T09:23:37Z</dcterms:created>
  <dcterms:modified xsi:type="dcterms:W3CDTF">2016-03-21T18:44:20Z</dcterms:modified>
</cp:coreProperties>
</file>